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4"/>
  </p:notesMasterIdLst>
  <p:sldIdLst>
    <p:sldId id="261" r:id="rId5"/>
    <p:sldId id="262" r:id="rId6"/>
    <p:sldId id="263" r:id="rId7"/>
    <p:sldId id="264" r:id="rId8"/>
    <p:sldId id="267" r:id="rId9"/>
    <p:sldId id="265" r:id="rId10"/>
    <p:sldId id="268" r:id="rId11"/>
    <p:sldId id="278" r:id="rId12"/>
    <p:sldId id="279" r:id="rId13"/>
    <p:sldId id="280" r:id="rId14"/>
    <p:sldId id="281" r:id="rId15"/>
    <p:sldId id="269" r:id="rId16"/>
    <p:sldId id="272" r:id="rId17"/>
    <p:sldId id="273" r:id="rId18"/>
    <p:sldId id="274" r:id="rId19"/>
    <p:sldId id="275" r:id="rId20"/>
    <p:sldId id="276" r:id="rId21"/>
    <p:sldId id="277"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11/19/2019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11/19/2019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11/19/2019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7678"/>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Articulating Robotic arm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Mathew Pellarin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848E-C3ED-499D-948D-278AFAF72EBC}"/>
              </a:ext>
            </a:extLst>
          </p:cNvPr>
          <p:cNvSpPr>
            <a:spLocks noGrp="1"/>
          </p:cNvSpPr>
          <p:nvPr>
            <p:ph type="title"/>
          </p:nvPr>
        </p:nvSpPr>
        <p:spPr/>
        <p:txBody>
          <a:bodyPr/>
          <a:lstStyle/>
          <a:p>
            <a:r>
              <a:rPr lang="en-US" dirty="0"/>
              <a:t>Arm</a:t>
            </a:r>
          </a:p>
        </p:txBody>
      </p:sp>
      <p:pic>
        <p:nvPicPr>
          <p:cNvPr id="4" name="Picture 3" descr="A screenshot of a cell phone&#10;&#10;Description automatically generated">
            <a:extLst>
              <a:ext uri="{FF2B5EF4-FFF2-40B4-BE49-F238E27FC236}">
                <a16:creationId xmlns:a16="http://schemas.microsoft.com/office/drawing/2014/main" id="{96B4B3EB-4263-4CA4-8228-D6ECE6CA1BEB}"/>
              </a:ext>
            </a:extLst>
          </p:cNvPr>
          <p:cNvPicPr>
            <a:picLocks noChangeAspect="1"/>
          </p:cNvPicPr>
          <p:nvPr/>
        </p:nvPicPr>
        <p:blipFill>
          <a:blip r:embed="rId2"/>
          <a:stretch>
            <a:fillRect/>
          </a:stretch>
        </p:blipFill>
        <p:spPr>
          <a:xfrm>
            <a:off x="1396448" y="1706940"/>
            <a:ext cx="9395927" cy="4690710"/>
          </a:xfrm>
          <a:prstGeom prst="rect">
            <a:avLst/>
          </a:prstGeom>
        </p:spPr>
      </p:pic>
    </p:spTree>
    <p:extLst>
      <p:ext uri="{BB962C8B-B14F-4D97-AF65-F5344CB8AC3E}">
        <p14:creationId xmlns:p14="http://schemas.microsoft.com/office/powerpoint/2010/main" val="2546571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4B69-9487-45AA-B314-24C7857F7BFF}"/>
              </a:ext>
            </a:extLst>
          </p:cNvPr>
          <p:cNvSpPr>
            <a:spLocks noGrp="1"/>
          </p:cNvSpPr>
          <p:nvPr>
            <p:ph type="title"/>
          </p:nvPr>
        </p:nvSpPr>
        <p:spPr/>
        <p:txBody>
          <a:bodyPr/>
          <a:lstStyle/>
          <a:p>
            <a:r>
              <a:rPr lang="en-US" dirty="0"/>
              <a:t>Electromagnet Holder</a:t>
            </a:r>
          </a:p>
        </p:txBody>
      </p:sp>
      <p:pic>
        <p:nvPicPr>
          <p:cNvPr id="4" name="Picture 3" descr="A close up of a map&#10;&#10;Description automatically generated">
            <a:extLst>
              <a:ext uri="{FF2B5EF4-FFF2-40B4-BE49-F238E27FC236}">
                <a16:creationId xmlns:a16="http://schemas.microsoft.com/office/drawing/2014/main" id="{F8BEF788-2343-4CB0-A12F-C14808E7E60A}"/>
              </a:ext>
            </a:extLst>
          </p:cNvPr>
          <p:cNvPicPr>
            <a:picLocks noChangeAspect="1"/>
          </p:cNvPicPr>
          <p:nvPr/>
        </p:nvPicPr>
        <p:blipFill>
          <a:blip r:embed="rId2"/>
          <a:stretch>
            <a:fillRect/>
          </a:stretch>
        </p:blipFill>
        <p:spPr>
          <a:xfrm rot="5400000">
            <a:off x="3461835" y="1026529"/>
            <a:ext cx="5268330" cy="6394612"/>
          </a:xfrm>
          <a:prstGeom prst="rect">
            <a:avLst/>
          </a:prstGeom>
        </p:spPr>
      </p:pic>
    </p:spTree>
    <p:extLst>
      <p:ext uri="{BB962C8B-B14F-4D97-AF65-F5344CB8AC3E}">
        <p14:creationId xmlns:p14="http://schemas.microsoft.com/office/powerpoint/2010/main" val="214006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D7B7-AA9D-43AF-BE89-2DAE879F7C4C}"/>
              </a:ext>
            </a:extLst>
          </p:cNvPr>
          <p:cNvSpPr>
            <a:spLocks noGrp="1"/>
          </p:cNvSpPr>
          <p:nvPr>
            <p:ph type="title"/>
          </p:nvPr>
        </p:nvSpPr>
        <p:spPr/>
        <p:txBody>
          <a:bodyPr/>
          <a:lstStyle/>
          <a:p>
            <a:r>
              <a:rPr lang="en-US" dirty="0"/>
              <a:t>Progress to date</a:t>
            </a:r>
          </a:p>
        </p:txBody>
      </p:sp>
      <p:sp>
        <p:nvSpPr>
          <p:cNvPr id="3" name="Text Placeholder 2">
            <a:extLst>
              <a:ext uri="{FF2B5EF4-FFF2-40B4-BE49-F238E27FC236}">
                <a16:creationId xmlns:a16="http://schemas.microsoft.com/office/drawing/2014/main" id="{AE087A83-EFFB-4EEE-8178-8C45F3DDFEC7}"/>
              </a:ext>
            </a:extLst>
          </p:cNvPr>
          <p:cNvSpPr>
            <a:spLocks noGrp="1"/>
          </p:cNvSpPr>
          <p:nvPr>
            <p:ph type="body" idx="1"/>
          </p:nvPr>
        </p:nvSpPr>
        <p:spPr/>
        <p:txBody>
          <a:bodyPr/>
          <a:lstStyle/>
          <a:p>
            <a:r>
              <a:rPr lang="en-US" dirty="0"/>
              <a:t>As of November 19, 2019</a:t>
            </a:r>
          </a:p>
        </p:txBody>
      </p:sp>
    </p:spTree>
    <p:extLst>
      <p:ext uri="{BB962C8B-B14F-4D97-AF65-F5344CB8AC3E}">
        <p14:creationId xmlns:p14="http://schemas.microsoft.com/office/powerpoint/2010/main" val="2373715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7" name="Rectangle 56">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F25033-9618-469E-80B1-90578514FC91}"/>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dirty="0"/>
              <a:t>3D Printing Most parts</a:t>
            </a:r>
          </a:p>
        </p:txBody>
      </p:sp>
      <p:sp>
        <p:nvSpPr>
          <p:cNvPr id="4" name="Text Placeholder 3">
            <a:extLst>
              <a:ext uri="{FF2B5EF4-FFF2-40B4-BE49-F238E27FC236}">
                <a16:creationId xmlns:a16="http://schemas.microsoft.com/office/drawing/2014/main" id="{7F03136A-E264-42E6-B205-D2F5C3CE1986}"/>
              </a:ext>
            </a:extLst>
          </p:cNvPr>
          <p:cNvSpPr>
            <a:spLocks noGrp="1"/>
          </p:cNvSpPr>
          <p:nvPr>
            <p:ph type="body" sz="half" idx="2"/>
          </p:nvPr>
        </p:nvSpPr>
        <p:spPr>
          <a:xfrm>
            <a:off x="1141412" y="2249487"/>
            <a:ext cx="4459287" cy="3965046"/>
          </a:xfrm>
        </p:spPr>
        <p:txBody>
          <a:bodyPr vert="horz" lIns="91440" tIns="45720" rIns="91440" bIns="45720" rtlCol="0">
            <a:normAutofit/>
          </a:bodyPr>
          <a:lstStyle/>
          <a:p>
            <a:pPr indent="-228600">
              <a:buFont typeface="Arial" panose="020B0604020202020204" pitchFamily="34" charset="0"/>
              <a:buChar char="•"/>
            </a:pPr>
            <a:r>
              <a:rPr lang="en-US" sz="2000"/>
              <a:t>After modeling all parts, most of the robotic arm is 3D printing and assembled together. All RC servos were screwed into place and the arm assembled. Also, the arm was program with a test code to dance back and forth to make sure all servos worked and everything will move smoothly. After, buttons were hooked up to control the servos manually.</a:t>
            </a:r>
          </a:p>
        </p:txBody>
      </p:sp>
      <p:grpSp>
        <p:nvGrpSpPr>
          <p:cNvPr id="61" name="Group 60">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2"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3"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4"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89" name="Picture 88">
            <a:extLst>
              <a:ext uri="{FF2B5EF4-FFF2-40B4-BE49-F238E27FC236}">
                <a16:creationId xmlns:a16="http://schemas.microsoft.com/office/drawing/2014/main" id="{7CA15D47-6C2E-4965-A6C5-EDEFC1146329}"/>
              </a:ext>
            </a:extLst>
          </p:cNvPr>
          <p:cNvPicPr>
            <a:picLocks noChangeAspect="1"/>
          </p:cNvPicPr>
          <p:nvPr/>
        </p:nvPicPr>
        <p:blipFill>
          <a:blip r:embed="rId4"/>
          <a:stretch>
            <a:fillRect/>
          </a:stretch>
        </p:blipFill>
        <p:spPr>
          <a:xfrm>
            <a:off x="7197726" y="95077"/>
            <a:ext cx="3628710" cy="6453056"/>
          </a:xfrm>
          <a:prstGeom prst="rect">
            <a:avLst/>
          </a:prstGeom>
        </p:spPr>
      </p:pic>
    </p:spTree>
    <p:extLst>
      <p:ext uri="{BB962C8B-B14F-4D97-AF65-F5344CB8AC3E}">
        <p14:creationId xmlns:p14="http://schemas.microsoft.com/office/powerpoint/2010/main" val="12856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 name="Group 1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6" name="Group 5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7" name="Rectangle 56">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8F4F5E9-31EF-4205-BC79-D298C89529E7}"/>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dirty="0"/>
              <a:t>Getting the conveyor Ready</a:t>
            </a:r>
          </a:p>
        </p:txBody>
      </p:sp>
      <p:grpSp>
        <p:nvGrpSpPr>
          <p:cNvPr id="60" name="Group 5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1" name="Rectangle 60">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Rectangle 63">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Rectangle 88">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0"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Rectangle 100">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2"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4" name="Text Placeholder 3">
            <a:extLst>
              <a:ext uri="{FF2B5EF4-FFF2-40B4-BE49-F238E27FC236}">
                <a16:creationId xmlns:a16="http://schemas.microsoft.com/office/drawing/2014/main" id="{C708C29B-25ED-41C0-9D09-050C4B9D2CE5}"/>
              </a:ext>
            </a:extLst>
          </p:cNvPr>
          <p:cNvSpPr>
            <a:spLocks noGrp="1"/>
          </p:cNvSpPr>
          <p:nvPr>
            <p:ph type="body" sz="half" idx="2"/>
          </p:nvPr>
        </p:nvSpPr>
        <p:spPr>
          <a:xfrm>
            <a:off x="7962519" y="2249487"/>
            <a:ext cx="3084892" cy="3541714"/>
          </a:xfrm>
        </p:spPr>
        <p:txBody>
          <a:bodyPr vert="horz" lIns="91440" tIns="45720" rIns="91440" bIns="45720" rtlCol="0">
            <a:normAutofit/>
          </a:bodyPr>
          <a:lstStyle/>
          <a:p>
            <a:pPr indent="-228600">
              <a:buFont typeface="Arial" panose="020B0604020202020204" pitchFamily="34" charset="0"/>
              <a:buChar char="•"/>
            </a:pPr>
            <a:r>
              <a:rPr lang="en-US" sz="1800"/>
              <a:t>A stepper motor will be driving the conveyor belt. The belt will be about 70cm long and about 5cm wide. Proximity sensors will be along side or underneath the conveyor to detect the metal part. A test program was created to test all proximity sensors and rotate the stepper moter.</a:t>
            </a:r>
          </a:p>
        </p:txBody>
      </p:sp>
      <p:pic>
        <p:nvPicPr>
          <p:cNvPr id="8" name="Picture 7" descr="A picture containing scissors, pair&#10;&#10;Description automatically generated">
            <a:extLst>
              <a:ext uri="{FF2B5EF4-FFF2-40B4-BE49-F238E27FC236}">
                <a16:creationId xmlns:a16="http://schemas.microsoft.com/office/drawing/2014/main" id="{87BEC615-38C6-4EB7-8072-A4625552B6F1}"/>
              </a:ext>
            </a:extLst>
          </p:cNvPr>
          <p:cNvPicPr>
            <a:picLocks noChangeAspect="1"/>
          </p:cNvPicPr>
          <p:nvPr/>
        </p:nvPicPr>
        <p:blipFill rotWithShape="1">
          <a:blip r:embed="rId4"/>
          <a:srcRect t="8491" b="8848"/>
          <a:stretch/>
        </p:blipFill>
        <p:spPr>
          <a:xfrm rot="16200000">
            <a:off x="713776" y="-57368"/>
            <a:ext cx="6235762" cy="6872742"/>
          </a:xfrm>
          <a:prstGeom prst="rect">
            <a:avLst/>
          </a:prstGeom>
        </p:spPr>
      </p:pic>
    </p:spTree>
    <p:extLst>
      <p:ext uri="{BB962C8B-B14F-4D97-AF65-F5344CB8AC3E}">
        <p14:creationId xmlns:p14="http://schemas.microsoft.com/office/powerpoint/2010/main" val="87414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C7E4-8D0D-42D9-9A84-B5A3B7CF1AD6}"/>
              </a:ext>
            </a:extLst>
          </p:cNvPr>
          <p:cNvSpPr>
            <a:spLocks noGrp="1"/>
          </p:cNvSpPr>
          <p:nvPr>
            <p:ph type="title"/>
          </p:nvPr>
        </p:nvSpPr>
        <p:spPr/>
        <p:txBody>
          <a:bodyPr/>
          <a:lstStyle/>
          <a:p>
            <a:r>
              <a:rPr lang="en-US" dirty="0"/>
              <a:t>Next Milestone – Building the conveyor</a:t>
            </a:r>
          </a:p>
        </p:txBody>
      </p:sp>
      <p:sp>
        <p:nvSpPr>
          <p:cNvPr id="3" name="Content Placeholder 2">
            <a:extLst>
              <a:ext uri="{FF2B5EF4-FFF2-40B4-BE49-F238E27FC236}">
                <a16:creationId xmlns:a16="http://schemas.microsoft.com/office/drawing/2014/main" id="{3FDCED8A-4EB6-4DEB-A8A3-8E1B51A5F869}"/>
              </a:ext>
            </a:extLst>
          </p:cNvPr>
          <p:cNvSpPr>
            <a:spLocks noGrp="1"/>
          </p:cNvSpPr>
          <p:nvPr>
            <p:ph idx="1"/>
          </p:nvPr>
        </p:nvSpPr>
        <p:spPr/>
        <p:txBody>
          <a:bodyPr/>
          <a:lstStyle/>
          <a:p>
            <a:r>
              <a:rPr lang="en-US" dirty="0"/>
              <a:t>The next immediate goal needed is to create and move the conveyor belt. 3D printed parts have to be made to hold up the rollers and a motor mount has to be created. </a:t>
            </a:r>
          </a:p>
        </p:txBody>
      </p:sp>
    </p:spTree>
    <p:extLst>
      <p:ext uri="{BB962C8B-B14F-4D97-AF65-F5344CB8AC3E}">
        <p14:creationId xmlns:p14="http://schemas.microsoft.com/office/powerpoint/2010/main" val="354131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CA7D-F888-412B-9515-AF8816565716}"/>
              </a:ext>
            </a:extLst>
          </p:cNvPr>
          <p:cNvSpPr>
            <a:spLocks noGrp="1"/>
          </p:cNvSpPr>
          <p:nvPr>
            <p:ph type="title"/>
          </p:nvPr>
        </p:nvSpPr>
        <p:spPr>
          <a:xfrm>
            <a:off x="1141413" y="609600"/>
            <a:ext cx="9905998" cy="1905000"/>
          </a:xfrm>
        </p:spPr>
        <p:txBody>
          <a:bodyPr/>
          <a:lstStyle/>
          <a:p>
            <a:r>
              <a:rPr lang="en-US" dirty="0"/>
              <a:t>Problems to date</a:t>
            </a:r>
          </a:p>
        </p:txBody>
      </p:sp>
      <p:sp>
        <p:nvSpPr>
          <p:cNvPr id="3" name="Text Placeholder 2">
            <a:extLst>
              <a:ext uri="{FF2B5EF4-FFF2-40B4-BE49-F238E27FC236}">
                <a16:creationId xmlns:a16="http://schemas.microsoft.com/office/drawing/2014/main" id="{366EF086-1FCC-4F89-ADE5-F1A28903926B}"/>
              </a:ext>
            </a:extLst>
          </p:cNvPr>
          <p:cNvSpPr>
            <a:spLocks noGrp="1"/>
          </p:cNvSpPr>
          <p:nvPr>
            <p:ph type="body" idx="1"/>
          </p:nvPr>
        </p:nvSpPr>
        <p:spPr>
          <a:xfrm>
            <a:off x="1141410" y="2252444"/>
            <a:ext cx="3196899" cy="685800"/>
          </a:xfrm>
        </p:spPr>
        <p:txBody>
          <a:bodyPr/>
          <a:lstStyle/>
          <a:p>
            <a:r>
              <a:rPr lang="en-US" dirty="0"/>
              <a:t>RC Servos	</a:t>
            </a:r>
          </a:p>
        </p:txBody>
      </p:sp>
      <p:sp>
        <p:nvSpPr>
          <p:cNvPr id="4" name="Text Placeholder 3">
            <a:extLst>
              <a:ext uri="{FF2B5EF4-FFF2-40B4-BE49-F238E27FC236}">
                <a16:creationId xmlns:a16="http://schemas.microsoft.com/office/drawing/2014/main" id="{A18EF3F8-13DF-4DB8-8533-83A9D53D9E00}"/>
              </a:ext>
            </a:extLst>
          </p:cNvPr>
          <p:cNvSpPr>
            <a:spLocks noGrp="1"/>
          </p:cNvSpPr>
          <p:nvPr>
            <p:ph type="body" sz="half" idx="15"/>
          </p:nvPr>
        </p:nvSpPr>
        <p:spPr>
          <a:xfrm>
            <a:off x="1127918" y="2938244"/>
            <a:ext cx="3208735" cy="2430936"/>
          </a:xfrm>
        </p:spPr>
        <p:txBody>
          <a:bodyPr/>
          <a:lstStyle/>
          <a:p>
            <a:r>
              <a:rPr lang="en-US" dirty="0"/>
              <a:t>Some RC servos I had ordered are do not have enough torque. I had purchased a stronger servo and it works without flaws.</a:t>
            </a:r>
          </a:p>
        </p:txBody>
      </p:sp>
      <p:sp>
        <p:nvSpPr>
          <p:cNvPr id="5" name="Text Placeholder 4">
            <a:extLst>
              <a:ext uri="{FF2B5EF4-FFF2-40B4-BE49-F238E27FC236}">
                <a16:creationId xmlns:a16="http://schemas.microsoft.com/office/drawing/2014/main" id="{64E2895A-6667-426C-A6AD-21C781D0E227}"/>
              </a:ext>
            </a:extLst>
          </p:cNvPr>
          <p:cNvSpPr>
            <a:spLocks noGrp="1"/>
          </p:cNvSpPr>
          <p:nvPr>
            <p:ph type="body" sz="quarter" idx="3"/>
          </p:nvPr>
        </p:nvSpPr>
        <p:spPr>
          <a:xfrm>
            <a:off x="4514766" y="2255616"/>
            <a:ext cx="3184385" cy="685800"/>
          </a:xfrm>
        </p:spPr>
        <p:txBody>
          <a:bodyPr/>
          <a:lstStyle/>
          <a:p>
            <a:r>
              <a:rPr lang="en-US" dirty="0"/>
              <a:t>Wait Times</a:t>
            </a:r>
          </a:p>
        </p:txBody>
      </p:sp>
      <p:sp>
        <p:nvSpPr>
          <p:cNvPr id="6" name="Text Placeholder 5">
            <a:extLst>
              <a:ext uri="{FF2B5EF4-FFF2-40B4-BE49-F238E27FC236}">
                <a16:creationId xmlns:a16="http://schemas.microsoft.com/office/drawing/2014/main" id="{4AC11FB4-E44F-4486-A9A1-2A6675B84EB6}"/>
              </a:ext>
            </a:extLst>
          </p:cNvPr>
          <p:cNvSpPr>
            <a:spLocks noGrp="1"/>
          </p:cNvSpPr>
          <p:nvPr>
            <p:ph type="body" sz="half" idx="16"/>
          </p:nvPr>
        </p:nvSpPr>
        <p:spPr>
          <a:xfrm>
            <a:off x="4504213" y="2941416"/>
            <a:ext cx="3195830" cy="2430936"/>
          </a:xfrm>
        </p:spPr>
        <p:txBody>
          <a:bodyPr/>
          <a:lstStyle/>
          <a:p>
            <a:r>
              <a:rPr lang="en-US" dirty="0"/>
              <a:t>Ordering cheaper products comes at a cost of time. When I have purchased some products such as my conveyor belt, it has taken several weeks to come in.</a:t>
            </a:r>
          </a:p>
        </p:txBody>
      </p:sp>
      <p:sp>
        <p:nvSpPr>
          <p:cNvPr id="7" name="Text Placeholder 6">
            <a:extLst>
              <a:ext uri="{FF2B5EF4-FFF2-40B4-BE49-F238E27FC236}">
                <a16:creationId xmlns:a16="http://schemas.microsoft.com/office/drawing/2014/main" id="{B7E35097-C702-4BE3-A169-16B2AD732AF6}"/>
              </a:ext>
            </a:extLst>
          </p:cNvPr>
          <p:cNvSpPr>
            <a:spLocks noGrp="1"/>
          </p:cNvSpPr>
          <p:nvPr>
            <p:ph type="body" sz="quarter" idx="13"/>
          </p:nvPr>
        </p:nvSpPr>
        <p:spPr>
          <a:xfrm>
            <a:off x="7852442" y="2252444"/>
            <a:ext cx="3194968" cy="685800"/>
          </a:xfrm>
        </p:spPr>
        <p:txBody>
          <a:bodyPr/>
          <a:lstStyle/>
          <a:p>
            <a:r>
              <a:rPr lang="en-US" dirty="0"/>
              <a:t>Proximity Sensors</a:t>
            </a:r>
          </a:p>
        </p:txBody>
      </p:sp>
      <p:sp>
        <p:nvSpPr>
          <p:cNvPr id="8" name="Text Placeholder 7">
            <a:extLst>
              <a:ext uri="{FF2B5EF4-FFF2-40B4-BE49-F238E27FC236}">
                <a16:creationId xmlns:a16="http://schemas.microsoft.com/office/drawing/2014/main" id="{D16B6472-F7D0-46F4-AD37-4811567DAF59}"/>
              </a:ext>
            </a:extLst>
          </p:cNvPr>
          <p:cNvSpPr>
            <a:spLocks noGrp="1"/>
          </p:cNvSpPr>
          <p:nvPr>
            <p:ph type="body" sz="half" idx="17"/>
          </p:nvPr>
        </p:nvSpPr>
        <p:spPr>
          <a:xfrm>
            <a:off x="7852442" y="2938244"/>
            <a:ext cx="3194968" cy="2430936"/>
          </a:xfrm>
        </p:spPr>
        <p:txBody>
          <a:bodyPr/>
          <a:lstStyle/>
          <a:p>
            <a:r>
              <a:rPr lang="en-US" dirty="0"/>
              <a:t>The proximity sensors I have ordered only have a detection distance of 5mm. If the mount is placed under the conveyor, it may not be strong enough to detect the metal part.</a:t>
            </a:r>
          </a:p>
        </p:txBody>
      </p:sp>
      <p:pic>
        <p:nvPicPr>
          <p:cNvPr id="10" name="Picture 9" descr="A close up of a camera&#10;&#10;Description automatically generated">
            <a:extLst>
              <a:ext uri="{FF2B5EF4-FFF2-40B4-BE49-F238E27FC236}">
                <a16:creationId xmlns:a16="http://schemas.microsoft.com/office/drawing/2014/main" id="{5D3A956A-28B3-438C-B2DE-00CA9D908BE3}"/>
              </a:ext>
            </a:extLst>
          </p:cNvPr>
          <p:cNvPicPr>
            <a:picLocks noChangeAspect="1"/>
          </p:cNvPicPr>
          <p:nvPr/>
        </p:nvPicPr>
        <p:blipFill rotWithShape="1">
          <a:blip r:embed="rId2"/>
          <a:srcRect l="16545" t="28257" r="13914" b="26973"/>
          <a:stretch/>
        </p:blipFill>
        <p:spPr>
          <a:xfrm>
            <a:off x="612397" y="4343401"/>
            <a:ext cx="4726683" cy="2282278"/>
          </a:xfrm>
          <a:prstGeom prst="rect">
            <a:avLst/>
          </a:prstGeom>
        </p:spPr>
      </p:pic>
      <p:pic>
        <p:nvPicPr>
          <p:cNvPr id="12" name="Picture 11">
            <a:extLst>
              <a:ext uri="{FF2B5EF4-FFF2-40B4-BE49-F238E27FC236}">
                <a16:creationId xmlns:a16="http://schemas.microsoft.com/office/drawing/2014/main" id="{A862197D-E382-4272-9588-A02F2ABE54D3}"/>
              </a:ext>
            </a:extLst>
          </p:cNvPr>
          <p:cNvPicPr>
            <a:picLocks noChangeAspect="1"/>
          </p:cNvPicPr>
          <p:nvPr/>
        </p:nvPicPr>
        <p:blipFill rotWithShape="1">
          <a:blip r:embed="rId3"/>
          <a:srcRect l="33584" t="38043" r="27279" b="26511"/>
          <a:stretch/>
        </p:blipFill>
        <p:spPr>
          <a:xfrm>
            <a:off x="8443247" y="4269072"/>
            <a:ext cx="2013358" cy="2430936"/>
          </a:xfrm>
          <a:prstGeom prst="rect">
            <a:avLst/>
          </a:prstGeom>
        </p:spPr>
      </p:pic>
    </p:spTree>
    <p:extLst>
      <p:ext uri="{BB962C8B-B14F-4D97-AF65-F5344CB8AC3E}">
        <p14:creationId xmlns:p14="http://schemas.microsoft.com/office/powerpoint/2010/main" val="363959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68DE-C666-49E8-AD0D-4F635C1EAE2C}"/>
              </a:ext>
            </a:extLst>
          </p:cNvPr>
          <p:cNvSpPr>
            <a:spLocks noGrp="1"/>
          </p:cNvSpPr>
          <p:nvPr>
            <p:ph type="title"/>
          </p:nvPr>
        </p:nvSpPr>
        <p:spPr/>
        <p:txBody>
          <a:bodyPr/>
          <a:lstStyle/>
          <a:p>
            <a:r>
              <a:rPr lang="en-US" dirty="0"/>
              <a:t>Potential Risks</a:t>
            </a:r>
          </a:p>
        </p:txBody>
      </p:sp>
      <p:sp>
        <p:nvSpPr>
          <p:cNvPr id="3" name="Content Placeholder 2">
            <a:extLst>
              <a:ext uri="{FF2B5EF4-FFF2-40B4-BE49-F238E27FC236}">
                <a16:creationId xmlns:a16="http://schemas.microsoft.com/office/drawing/2014/main" id="{7FEE26BB-84C9-47B4-A223-EF58D56F728D}"/>
              </a:ext>
            </a:extLst>
          </p:cNvPr>
          <p:cNvSpPr>
            <a:spLocks noGrp="1"/>
          </p:cNvSpPr>
          <p:nvPr>
            <p:ph idx="1"/>
          </p:nvPr>
        </p:nvSpPr>
        <p:spPr/>
        <p:txBody>
          <a:bodyPr/>
          <a:lstStyle/>
          <a:p>
            <a:pPr marL="0" indent="0">
              <a:buNone/>
            </a:pPr>
            <a:r>
              <a:rPr lang="en-US" dirty="0"/>
              <a:t>Some potential risks that can be with my project are:</a:t>
            </a:r>
          </a:p>
          <a:p>
            <a:r>
              <a:rPr lang="en-US" dirty="0"/>
              <a:t>Conveyor belt slips or drifts to one side</a:t>
            </a:r>
          </a:p>
          <a:p>
            <a:r>
              <a:rPr lang="en-US" dirty="0"/>
              <a:t>Arm may not be strong enough to pickup part</a:t>
            </a:r>
          </a:p>
          <a:p>
            <a:r>
              <a:rPr lang="en-US" dirty="0"/>
              <a:t>Unable to program are to pickup while moving</a:t>
            </a:r>
          </a:p>
        </p:txBody>
      </p:sp>
    </p:spTree>
    <p:extLst>
      <p:ext uri="{BB962C8B-B14F-4D97-AF65-F5344CB8AC3E}">
        <p14:creationId xmlns:p14="http://schemas.microsoft.com/office/powerpoint/2010/main" val="272736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pic>
        <p:nvPicPr>
          <p:cNvPr id="125"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7" name="Group 126">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8" name="Group 127">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0"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1"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2"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9" name="Group 128">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0"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68" name="Rectangle 16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A5F033-A4BA-431E-95EF-50A55E6C09DA}"/>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a:t>Conclusion</a:t>
            </a:r>
            <a:endParaRPr lang="en-US" dirty="0"/>
          </a:p>
        </p:txBody>
      </p:sp>
      <p:sp>
        <p:nvSpPr>
          <p:cNvPr id="4" name="Text Placeholder 3">
            <a:extLst>
              <a:ext uri="{FF2B5EF4-FFF2-40B4-BE49-F238E27FC236}">
                <a16:creationId xmlns:a16="http://schemas.microsoft.com/office/drawing/2014/main" id="{BCD67C7C-FAC7-46EC-9ED8-5B94411F502D}"/>
              </a:ext>
            </a:extLst>
          </p:cNvPr>
          <p:cNvSpPr>
            <a:spLocks noGrp="1"/>
          </p:cNvSpPr>
          <p:nvPr>
            <p:ph type="body" sz="half" idx="2"/>
          </p:nvPr>
        </p:nvSpPr>
        <p:spPr>
          <a:xfrm>
            <a:off x="1141412" y="2249487"/>
            <a:ext cx="4459287" cy="3965046"/>
          </a:xfrm>
        </p:spPr>
        <p:txBody>
          <a:bodyPr vert="horz" lIns="91440" tIns="45720" rIns="91440" bIns="45720" rtlCol="0">
            <a:normAutofit/>
          </a:bodyPr>
          <a:lstStyle/>
          <a:p>
            <a:pPr indent="-228600">
              <a:buFont typeface="Arial" panose="020B0604020202020204" pitchFamily="34" charset="0"/>
              <a:buChar char="•"/>
            </a:pPr>
            <a:r>
              <a:rPr lang="en-US" sz="2000"/>
              <a:t>So far, the articulating robotic arm is going as planned. Everything is coming together nicely and running smoothing. There has been some bumps in the road but so far overcome. The mechanical build of the project should be done within the next couple of weeks. This should allow me to start the electrical portion and then programming relatively soon.</a:t>
            </a:r>
          </a:p>
        </p:txBody>
      </p:sp>
      <p:pic>
        <p:nvPicPr>
          <p:cNvPr id="10" name="Picture 9" descr="A picture containing indoor, wall&#10;&#10;Description automatically generated">
            <a:extLst>
              <a:ext uri="{FF2B5EF4-FFF2-40B4-BE49-F238E27FC236}">
                <a16:creationId xmlns:a16="http://schemas.microsoft.com/office/drawing/2014/main" id="{61D30EF8-2B07-491F-9328-7296011F1F04}"/>
              </a:ext>
            </a:extLst>
          </p:cNvPr>
          <p:cNvPicPr>
            <a:picLocks noChangeAspect="1"/>
          </p:cNvPicPr>
          <p:nvPr/>
        </p:nvPicPr>
        <p:blipFill>
          <a:blip r:embed="rId4"/>
          <a:stretch>
            <a:fillRect/>
          </a:stretch>
        </p:blipFill>
        <p:spPr>
          <a:xfrm>
            <a:off x="7250260" y="618518"/>
            <a:ext cx="3147758"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2" name="Group 17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8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3983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6ADFABF-578B-43E1-8497-DA686EBC18EE}"/>
              </a:ext>
            </a:extLst>
          </p:cNvPr>
          <p:cNvSpPr/>
          <p:nvPr/>
        </p:nvSpPr>
        <p:spPr>
          <a:xfrm>
            <a:off x="2407639" y="2279708"/>
            <a:ext cx="7239699" cy="229858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20000"/>
          </a:blip>
          <a:srcRect t="6504" b="9202"/>
          <a:stretch/>
        </p:blipFill>
        <p:spPr>
          <a:xfrm>
            <a:off x="3611" y="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Thank You for listening</a:t>
            </a:r>
          </a:p>
        </p:txBody>
      </p:sp>
    </p:spTree>
    <p:extLst>
      <p:ext uri="{BB962C8B-B14F-4D97-AF65-F5344CB8AC3E}">
        <p14:creationId xmlns:p14="http://schemas.microsoft.com/office/powerpoint/2010/main" val="31485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Articulating Robotic Arm</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lnSpcReduction="10000"/>
          </a:bodyPr>
          <a:lstStyle/>
          <a:p>
            <a:pPr>
              <a:lnSpc>
                <a:spcPct val="110000"/>
              </a:lnSpc>
            </a:pPr>
            <a:r>
              <a:rPr lang="en-US" sz="1600" dirty="0"/>
              <a:t>When a metal object is placed onto the conveyor the conveyor will start moving forward</a:t>
            </a:r>
          </a:p>
          <a:p>
            <a:pPr>
              <a:lnSpc>
                <a:spcPct val="110000"/>
              </a:lnSpc>
            </a:pPr>
            <a:r>
              <a:rPr lang="en-US" sz="1600" dirty="0"/>
              <a:t>The robotic arm will detect when the part ready to be picked up and will engage the electro magnet</a:t>
            </a:r>
          </a:p>
          <a:p>
            <a:pPr>
              <a:lnSpc>
                <a:spcPct val="110000"/>
              </a:lnSpc>
            </a:pPr>
            <a:r>
              <a:rPr lang="en-US" sz="1600" dirty="0"/>
              <a:t>The robotic arm pick the part up and rotate itself putting it at the unloading station.</a:t>
            </a:r>
          </a:p>
          <a:p>
            <a:pPr>
              <a:lnSpc>
                <a:spcPct val="110000"/>
              </a:lnSpc>
            </a:pPr>
            <a:r>
              <a:rPr lang="en-US" sz="1600" dirty="0"/>
              <a:t>The arm will get ready for the next part.</a:t>
            </a:r>
          </a:p>
        </p:txBody>
      </p:sp>
      <p:pic>
        <p:nvPicPr>
          <p:cNvPr id="66" name="Picture 65" descr="A close up of a device&#10;&#10;Description automatically generated">
            <a:extLst>
              <a:ext uri="{FF2B5EF4-FFF2-40B4-BE49-F238E27FC236}">
                <a16:creationId xmlns:a16="http://schemas.microsoft.com/office/drawing/2014/main" id="{4E7F0F66-080E-4CF9-AA8C-C245A16E297D}"/>
              </a:ext>
            </a:extLst>
          </p:cNvPr>
          <p:cNvPicPr>
            <a:picLocks noChangeAspect="1"/>
          </p:cNvPicPr>
          <p:nvPr/>
        </p:nvPicPr>
        <p:blipFill>
          <a:blip r:embed="rId5"/>
          <a:stretch>
            <a:fillRect/>
          </a:stretch>
        </p:blipFill>
        <p:spPr>
          <a:xfrm>
            <a:off x="180975" y="707720"/>
            <a:ext cx="7134956" cy="535121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5B1B-013D-42E9-8080-F4038B665708}"/>
              </a:ext>
            </a:extLst>
          </p:cNvPr>
          <p:cNvSpPr>
            <a:spLocks noGrp="1"/>
          </p:cNvSpPr>
          <p:nvPr>
            <p:ph type="title"/>
          </p:nvPr>
        </p:nvSpPr>
        <p:spPr/>
        <p:txBody>
          <a:bodyPr/>
          <a:lstStyle/>
          <a:p>
            <a:r>
              <a:rPr lang="en-US" dirty="0"/>
              <a:t>How will this be Accomplished?</a:t>
            </a:r>
          </a:p>
        </p:txBody>
      </p:sp>
      <p:sp>
        <p:nvSpPr>
          <p:cNvPr id="3" name="Content Placeholder 2">
            <a:extLst>
              <a:ext uri="{FF2B5EF4-FFF2-40B4-BE49-F238E27FC236}">
                <a16:creationId xmlns:a16="http://schemas.microsoft.com/office/drawing/2014/main" id="{4DC557A0-4B15-4FA9-A782-CF88C36E5872}"/>
              </a:ext>
            </a:extLst>
          </p:cNvPr>
          <p:cNvSpPr>
            <a:spLocks noGrp="1"/>
          </p:cNvSpPr>
          <p:nvPr>
            <p:ph idx="1"/>
          </p:nvPr>
        </p:nvSpPr>
        <p:spPr/>
        <p:txBody>
          <a:bodyPr/>
          <a:lstStyle/>
          <a:p>
            <a:r>
              <a:rPr lang="en-US" dirty="0"/>
              <a:t>The arm will be primarily made of Polylactic acid (PLA) and most parts will be 3D printed. RC Servos will make the arm have motion and an electromagnet on the head of the robotic arm.</a:t>
            </a:r>
          </a:p>
          <a:p>
            <a:r>
              <a:rPr lang="en-US" dirty="0"/>
              <a:t>The conveyor will be made with aluminum extrusions with custom rollers and a PVC belt. A stepper motor will be driving the conveyor forward.</a:t>
            </a:r>
          </a:p>
        </p:txBody>
      </p:sp>
    </p:spTree>
    <p:extLst>
      <p:ext uri="{BB962C8B-B14F-4D97-AF65-F5344CB8AC3E}">
        <p14:creationId xmlns:p14="http://schemas.microsoft.com/office/powerpoint/2010/main" val="383383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D7B7-AA9D-43AF-BE89-2DAE879F7C4C}"/>
              </a:ext>
            </a:extLst>
          </p:cNvPr>
          <p:cNvSpPr>
            <a:spLocks noGrp="1"/>
          </p:cNvSpPr>
          <p:nvPr>
            <p:ph type="title"/>
          </p:nvPr>
        </p:nvSpPr>
        <p:spPr/>
        <p:txBody>
          <a:bodyPr/>
          <a:lstStyle/>
          <a:p>
            <a:r>
              <a:rPr lang="en-US" dirty="0"/>
              <a:t>Designs to date</a:t>
            </a:r>
          </a:p>
        </p:txBody>
      </p:sp>
      <p:sp>
        <p:nvSpPr>
          <p:cNvPr id="3" name="Text Placeholder 2">
            <a:extLst>
              <a:ext uri="{FF2B5EF4-FFF2-40B4-BE49-F238E27FC236}">
                <a16:creationId xmlns:a16="http://schemas.microsoft.com/office/drawing/2014/main" id="{AE087A83-EFFB-4EEE-8178-8C45F3DDFEC7}"/>
              </a:ext>
            </a:extLst>
          </p:cNvPr>
          <p:cNvSpPr>
            <a:spLocks noGrp="1"/>
          </p:cNvSpPr>
          <p:nvPr>
            <p:ph type="body" idx="1"/>
          </p:nvPr>
        </p:nvSpPr>
        <p:spPr/>
        <p:txBody>
          <a:bodyPr/>
          <a:lstStyle/>
          <a:p>
            <a:r>
              <a:rPr lang="en-US" dirty="0"/>
              <a:t>As of November 19, 2019</a:t>
            </a:r>
          </a:p>
        </p:txBody>
      </p:sp>
    </p:spTree>
    <p:extLst>
      <p:ext uri="{BB962C8B-B14F-4D97-AF65-F5344CB8AC3E}">
        <p14:creationId xmlns:p14="http://schemas.microsoft.com/office/powerpoint/2010/main" val="242073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3640-EA08-413C-AEE6-398391517051}"/>
              </a:ext>
            </a:extLst>
          </p:cNvPr>
          <p:cNvSpPr>
            <a:spLocks noGrp="1"/>
          </p:cNvSpPr>
          <p:nvPr>
            <p:ph type="title"/>
          </p:nvPr>
        </p:nvSpPr>
        <p:spPr>
          <a:xfrm>
            <a:off x="1143001" y="0"/>
            <a:ext cx="9905998" cy="1478570"/>
          </a:xfrm>
        </p:spPr>
        <p:txBody>
          <a:bodyPr/>
          <a:lstStyle/>
          <a:p>
            <a:r>
              <a:rPr lang="en-US" dirty="0"/>
              <a:t>Flowchart</a:t>
            </a:r>
          </a:p>
        </p:txBody>
      </p:sp>
      <p:pic>
        <p:nvPicPr>
          <p:cNvPr id="3" name="Picture 2">
            <a:extLst>
              <a:ext uri="{FF2B5EF4-FFF2-40B4-BE49-F238E27FC236}">
                <a16:creationId xmlns:a16="http://schemas.microsoft.com/office/drawing/2014/main" id="{98DDF163-998B-4BEF-93D3-A35ED62BB559}"/>
              </a:ext>
            </a:extLst>
          </p:cNvPr>
          <p:cNvPicPr>
            <a:picLocks noChangeAspect="1"/>
          </p:cNvPicPr>
          <p:nvPr/>
        </p:nvPicPr>
        <p:blipFill rotWithShape="1">
          <a:blip r:embed="rId2"/>
          <a:srcRect t="12361"/>
          <a:stretch/>
        </p:blipFill>
        <p:spPr>
          <a:xfrm>
            <a:off x="2542309" y="1123950"/>
            <a:ext cx="6650182" cy="5648326"/>
          </a:xfrm>
          <a:prstGeom prst="rect">
            <a:avLst/>
          </a:prstGeom>
        </p:spPr>
      </p:pic>
    </p:spTree>
    <p:extLst>
      <p:ext uri="{BB962C8B-B14F-4D97-AF65-F5344CB8AC3E}">
        <p14:creationId xmlns:p14="http://schemas.microsoft.com/office/powerpoint/2010/main" val="2138888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4AEAE0-1356-4B7B-8EA5-7278DE19BCFB}"/>
              </a:ext>
            </a:extLst>
          </p:cNvPr>
          <p:cNvPicPr>
            <a:picLocks noChangeAspect="1"/>
          </p:cNvPicPr>
          <p:nvPr/>
        </p:nvPicPr>
        <p:blipFill>
          <a:blip r:embed="rId2"/>
          <a:stretch>
            <a:fillRect/>
          </a:stretch>
        </p:blipFill>
        <p:spPr>
          <a:xfrm>
            <a:off x="813992" y="0"/>
            <a:ext cx="10564015" cy="6858000"/>
          </a:xfrm>
          <a:prstGeom prst="rect">
            <a:avLst/>
          </a:prstGeom>
        </p:spPr>
      </p:pic>
    </p:spTree>
    <p:extLst>
      <p:ext uri="{BB962C8B-B14F-4D97-AF65-F5344CB8AC3E}">
        <p14:creationId xmlns:p14="http://schemas.microsoft.com/office/powerpoint/2010/main" val="98191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6836-6988-4E9A-BDFF-18981A1D5F0D}"/>
              </a:ext>
            </a:extLst>
          </p:cNvPr>
          <p:cNvSpPr>
            <a:spLocks noGrp="1"/>
          </p:cNvSpPr>
          <p:nvPr>
            <p:ph type="title"/>
          </p:nvPr>
        </p:nvSpPr>
        <p:spPr/>
        <p:txBody>
          <a:bodyPr/>
          <a:lstStyle/>
          <a:p>
            <a:r>
              <a:rPr lang="en-US" dirty="0"/>
              <a:t>Mechanical Drawing</a:t>
            </a:r>
          </a:p>
        </p:txBody>
      </p:sp>
      <p:graphicFrame>
        <p:nvGraphicFramePr>
          <p:cNvPr id="6" name="Object 5">
            <a:extLst>
              <a:ext uri="{FF2B5EF4-FFF2-40B4-BE49-F238E27FC236}">
                <a16:creationId xmlns:a16="http://schemas.microsoft.com/office/drawing/2014/main" id="{906BC647-A7B3-4F58-AC32-19CDA126D9DE}"/>
              </a:ext>
            </a:extLst>
          </p:cNvPr>
          <p:cNvGraphicFramePr>
            <a:graphicFrameLocks noChangeAspect="1"/>
          </p:cNvGraphicFramePr>
          <p:nvPr>
            <p:extLst>
              <p:ext uri="{D42A27DB-BD31-4B8C-83A1-F6EECF244321}">
                <p14:modId xmlns:p14="http://schemas.microsoft.com/office/powerpoint/2010/main" val="2690507535"/>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028" name="Part" r:id="rId3" imgW="0" imgH="0" progId="CATIA.Part">
                  <p:embed/>
                </p:oleObj>
              </mc:Choice>
              <mc:Fallback>
                <p:oleObj name="Part" r:id="rId3" imgW="0" imgH="0" progId="CATIA.Part">
                  <p:embed/>
                  <p:pic>
                    <p:nvPicPr>
                      <p:cNvPr id="0" name=""/>
                      <p:cNvPicPr/>
                      <p:nvPr/>
                    </p:nvPicPr>
                    <p:blipFill/>
                    <p:spPr>
                      <a:xfrm>
                        <a:off x="2032000" y="719138"/>
                        <a:ext cx="8128000" cy="5418137"/>
                      </a:xfrm>
                      <a:prstGeom prst="rect">
                        <a:avLst/>
                      </a:prstGeom>
                    </p:spPr>
                  </p:pic>
                </p:oleObj>
              </mc:Fallback>
            </mc:AlternateContent>
          </a:graphicData>
        </a:graphic>
      </p:graphicFrame>
      <p:pic>
        <p:nvPicPr>
          <p:cNvPr id="15" name="Picture 14" descr="A picture containing text&#10;&#10;Description automatically generated">
            <a:extLst>
              <a:ext uri="{FF2B5EF4-FFF2-40B4-BE49-F238E27FC236}">
                <a16:creationId xmlns:a16="http://schemas.microsoft.com/office/drawing/2014/main" id="{4C6FB9B9-154A-46FC-9B40-2E015274CDA3}"/>
              </a:ext>
            </a:extLst>
          </p:cNvPr>
          <p:cNvPicPr>
            <a:picLocks noChangeAspect="1"/>
          </p:cNvPicPr>
          <p:nvPr/>
        </p:nvPicPr>
        <p:blipFill>
          <a:blip r:embed="rId4"/>
          <a:stretch>
            <a:fillRect/>
          </a:stretch>
        </p:blipFill>
        <p:spPr>
          <a:xfrm>
            <a:off x="1643480" y="1935598"/>
            <a:ext cx="8901864" cy="4363167"/>
          </a:xfrm>
          <a:prstGeom prst="rect">
            <a:avLst/>
          </a:prstGeom>
        </p:spPr>
      </p:pic>
    </p:spTree>
    <p:extLst>
      <p:ext uri="{BB962C8B-B14F-4D97-AF65-F5344CB8AC3E}">
        <p14:creationId xmlns:p14="http://schemas.microsoft.com/office/powerpoint/2010/main" val="82491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A324-36D9-42F0-8513-779ACC023024}"/>
              </a:ext>
            </a:extLst>
          </p:cNvPr>
          <p:cNvSpPr>
            <a:spLocks noGrp="1"/>
          </p:cNvSpPr>
          <p:nvPr>
            <p:ph type="title"/>
          </p:nvPr>
        </p:nvSpPr>
        <p:spPr/>
        <p:txBody>
          <a:bodyPr/>
          <a:lstStyle/>
          <a:p>
            <a:r>
              <a:rPr lang="en-US" dirty="0"/>
              <a:t>Base</a:t>
            </a:r>
          </a:p>
        </p:txBody>
      </p:sp>
      <p:pic>
        <p:nvPicPr>
          <p:cNvPr id="4" name="Picture 3" descr="A close up of a map&#10;&#10;Description automatically generated">
            <a:extLst>
              <a:ext uri="{FF2B5EF4-FFF2-40B4-BE49-F238E27FC236}">
                <a16:creationId xmlns:a16="http://schemas.microsoft.com/office/drawing/2014/main" id="{4D8AE815-BD96-4A16-9FB4-B1751B0AD5EF}"/>
              </a:ext>
            </a:extLst>
          </p:cNvPr>
          <p:cNvPicPr>
            <a:picLocks noChangeAspect="1"/>
          </p:cNvPicPr>
          <p:nvPr/>
        </p:nvPicPr>
        <p:blipFill>
          <a:blip r:embed="rId2"/>
          <a:stretch>
            <a:fillRect/>
          </a:stretch>
        </p:blipFill>
        <p:spPr>
          <a:xfrm rot="5400000">
            <a:off x="3568479" y="-68904"/>
            <a:ext cx="4896724" cy="8397253"/>
          </a:xfrm>
          <a:prstGeom prst="rect">
            <a:avLst/>
          </a:prstGeom>
        </p:spPr>
      </p:pic>
    </p:spTree>
    <p:extLst>
      <p:ext uri="{BB962C8B-B14F-4D97-AF65-F5344CB8AC3E}">
        <p14:creationId xmlns:p14="http://schemas.microsoft.com/office/powerpoint/2010/main" val="324386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E6B-963C-45C9-B9A1-1017CDD920D0}"/>
              </a:ext>
            </a:extLst>
          </p:cNvPr>
          <p:cNvSpPr>
            <a:spLocks noGrp="1"/>
          </p:cNvSpPr>
          <p:nvPr>
            <p:ph type="title"/>
          </p:nvPr>
        </p:nvSpPr>
        <p:spPr/>
        <p:txBody>
          <a:bodyPr/>
          <a:lstStyle/>
          <a:p>
            <a:r>
              <a:rPr lang="en-US" dirty="0"/>
              <a:t>Base Top</a:t>
            </a:r>
          </a:p>
        </p:txBody>
      </p:sp>
      <p:pic>
        <p:nvPicPr>
          <p:cNvPr id="4" name="Picture 3" descr="A screenshot of a cell phone&#10;&#10;Description automatically generated">
            <a:extLst>
              <a:ext uri="{FF2B5EF4-FFF2-40B4-BE49-F238E27FC236}">
                <a16:creationId xmlns:a16="http://schemas.microsoft.com/office/drawing/2014/main" id="{7D0F7251-268D-48FB-BAB5-28247CC17ADA}"/>
              </a:ext>
            </a:extLst>
          </p:cNvPr>
          <p:cNvPicPr>
            <a:picLocks noChangeAspect="1"/>
          </p:cNvPicPr>
          <p:nvPr/>
        </p:nvPicPr>
        <p:blipFill>
          <a:blip r:embed="rId2"/>
          <a:stretch>
            <a:fillRect/>
          </a:stretch>
        </p:blipFill>
        <p:spPr>
          <a:xfrm>
            <a:off x="1447767" y="1785491"/>
            <a:ext cx="9293290" cy="4614325"/>
          </a:xfrm>
          <a:prstGeom prst="rect">
            <a:avLst/>
          </a:prstGeom>
        </p:spPr>
      </p:pic>
    </p:spTree>
    <p:extLst>
      <p:ext uri="{BB962C8B-B14F-4D97-AF65-F5344CB8AC3E}">
        <p14:creationId xmlns:p14="http://schemas.microsoft.com/office/powerpoint/2010/main" val="2102391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purl.org/dc/dcmitype/"/>
    <ds:schemaRef ds:uri="http://schemas.microsoft.com/office/2006/documentManagement/types"/>
    <ds:schemaRef ds:uri="http://purl.org/dc/elements/1.1/"/>
    <ds:schemaRef ds:uri="http://schemas.microsoft.com/office/2006/metadata/properties"/>
    <ds:schemaRef ds:uri="71af3243-3dd4-4a8d-8c0d-dd76da1f02a5"/>
    <ds:schemaRef ds:uri="http://purl.org/dc/terms/"/>
    <ds:schemaRef ds:uri="http://schemas.openxmlformats.org/package/2006/metadata/core-properties"/>
    <ds:schemaRef ds:uri="http://schemas.microsoft.com/office/infopath/2007/PartnerControls"/>
    <ds:schemaRef ds:uri="16c05727-aa75-4e4a-9b5f-8a80a1165891"/>
    <ds:schemaRef ds:uri="http://www.w3.org/XML/1998/namespace"/>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546</Words>
  <Application>Microsoft Office PowerPoint</Application>
  <PresentationFormat>Widescreen</PresentationFormat>
  <Paragraphs>41</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Calibri</vt:lpstr>
      <vt:lpstr>Tw Cen MT</vt:lpstr>
      <vt:lpstr>Circuit</vt:lpstr>
      <vt:lpstr>CATIA Part</vt:lpstr>
      <vt:lpstr>Articulating Robotic arm</vt:lpstr>
      <vt:lpstr>Articulating Robotic Arm</vt:lpstr>
      <vt:lpstr>How will this be Accomplished?</vt:lpstr>
      <vt:lpstr>Designs to date</vt:lpstr>
      <vt:lpstr>Flowchart</vt:lpstr>
      <vt:lpstr>PowerPoint Presentation</vt:lpstr>
      <vt:lpstr>Mechanical Drawing</vt:lpstr>
      <vt:lpstr>Base</vt:lpstr>
      <vt:lpstr>Base Top</vt:lpstr>
      <vt:lpstr>Arm</vt:lpstr>
      <vt:lpstr>Electromagnet Holder</vt:lpstr>
      <vt:lpstr>Progress to date</vt:lpstr>
      <vt:lpstr>3D Printing Most parts</vt:lpstr>
      <vt:lpstr>Getting the conveyor Ready</vt:lpstr>
      <vt:lpstr>Next Milestone – Building the conveyor</vt:lpstr>
      <vt:lpstr>Problems to date</vt:lpstr>
      <vt:lpstr>Potential Risks</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2019-11-19T06:33:01Z</dcterms:created>
  <dcterms:modified xsi:type="dcterms:W3CDTF">2019-11-19T06:49:34Z</dcterms:modified>
</cp:coreProperties>
</file>